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sldIdLst>
    <p:sldId id="359" r:id="rId6"/>
    <p:sldId id="361" r:id="rId7"/>
    <p:sldId id="364" r:id="rId8"/>
    <p:sldId id="365" r:id="rId9"/>
    <p:sldId id="374" r:id="rId10"/>
    <p:sldId id="366" r:id="rId11"/>
    <p:sldId id="367" r:id="rId12"/>
    <p:sldId id="368" r:id="rId13"/>
    <p:sldId id="373" r:id="rId14"/>
    <p:sldId id="369" r:id="rId15"/>
    <p:sldId id="370" r:id="rId16"/>
    <p:sldId id="371" r:id="rId17"/>
    <p:sldId id="372" r:id="rId1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24" userDrawn="1">
          <p15:clr>
            <a:srgbClr val="A4A3A4"/>
          </p15:clr>
        </p15:guide>
        <p15:guide id="2" pos="7032" userDrawn="1">
          <p15:clr>
            <a:srgbClr val="A4A3A4"/>
          </p15:clr>
        </p15:guide>
        <p15:guide id="3" orient="horz" pos="2112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3F3F"/>
    <a:srgbClr val="992013"/>
    <a:srgbClr val="006DC8"/>
    <a:srgbClr val="003287"/>
    <a:srgbClr val="DC053D"/>
    <a:srgbClr val="D9D9D9"/>
    <a:srgbClr val="00062D"/>
    <a:srgbClr val="E2E2E2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C3444-C03B-4DFE-B3B0-4FEF5493771F}" v="188" dt="2021-06-04T19:58:21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6" autoAdjust="0"/>
    <p:restoredTop sz="81088" autoAdjust="0"/>
  </p:normalViewPr>
  <p:slideViewPr>
    <p:cSldViewPr snapToGrid="0">
      <p:cViewPr varScale="1">
        <p:scale>
          <a:sx n="67" d="100"/>
          <a:sy n="67" d="100"/>
        </p:scale>
        <p:origin x="950" y="67"/>
      </p:cViewPr>
      <p:guideLst>
        <p:guide pos="624"/>
        <p:guide pos="7032"/>
        <p:guide orient="horz" pos="21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-10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EA8A0-15D8-4FC2-A0D5-7C3A36012A56}" type="datetimeFigureOut">
              <a:rPr lang="bg-BG" smtClean="0"/>
              <a:t>5.2.2022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CA5A7-B492-48DE-AC04-28E27A2EEF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677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xyfqHRPoE&amp;ab_channel=TechInsiderTechInsiderVerified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nN-6JVBIo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ysWWGf8VsO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1532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Thank everyone for presenting and for the final point of todays presentation, lets watch this video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The How Languages Change the Way We See Color video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(2:12)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5767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2097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9767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928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360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Pick one. The Avengers clip only labels the first four phases, so if you choose that, point out that the Adjourning phase begins at the 6:14 time-mark.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https://www.youtube.com/watch?v=annN-6JVBIo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Avengers: Age of Ultron (7:48)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https://www.youtube.com/watch?v=ysWWGf8VsOg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The Lord of The Rings: The Fellowship of the Ring (4:59)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646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663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369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249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03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9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35" y="6334230"/>
            <a:ext cx="1579130" cy="347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3930" y="150813"/>
            <a:ext cx="9144001" cy="900747"/>
          </a:xfrm>
          <a:prstGeom prst="rect">
            <a:avLst/>
          </a:prstGeom>
        </p:spPr>
        <p:txBody>
          <a:bodyPr anchor="b"/>
          <a:lstStyle>
            <a:lvl1pPr algn="l">
              <a:defRPr sz="4000" baseline="0"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790" y="914400"/>
            <a:ext cx="9144001" cy="4457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bg-BG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7620" y="502919"/>
            <a:ext cx="937260" cy="600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7" y="552194"/>
            <a:ext cx="729985" cy="465076"/>
          </a:xfrm>
          <a:prstGeom prst="rect">
            <a:avLst/>
          </a:prstGeom>
          <a:noFill/>
        </p:spPr>
        <p:txBody>
          <a:bodyPr/>
          <a:lstStyle>
            <a:lvl1pPr algn="ctr">
              <a:defRPr sz="2800">
                <a:solidFill>
                  <a:schemeClr val="accent5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fld id="{CCB13F18-A32D-40F8-92A2-4CABB04772E8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989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360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6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23.sv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24841"/>
            <a:ext cx="12192000" cy="8107681"/>
          </a:xfrm>
        </p:spPr>
      </p:pic>
      <p:sp>
        <p:nvSpPr>
          <p:cNvPr id="9" name="Round Same Side Corner Rectangle 8" descr="Blue and yellow dyes in liquid"/>
          <p:cNvSpPr/>
          <p:nvPr/>
        </p:nvSpPr>
        <p:spPr>
          <a:xfrm rot="5400000" flipH="1">
            <a:off x="694593" y="335162"/>
            <a:ext cx="4695090" cy="6084276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ound Same Side Corner Rectangle 9"/>
          <p:cNvSpPr/>
          <p:nvPr/>
        </p:nvSpPr>
        <p:spPr>
          <a:xfrm rot="5400000" flipH="1">
            <a:off x="837631" y="581345"/>
            <a:ext cx="3816713" cy="559190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C262F-836A-48F9-8E40-FFF47AB12782}"/>
              </a:ext>
            </a:extLst>
          </p:cNvPr>
          <p:cNvSpPr txBox="1"/>
          <p:nvPr/>
        </p:nvSpPr>
        <p:spPr>
          <a:xfrm>
            <a:off x="-172479" y="2168553"/>
            <a:ext cx="5836932" cy="840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5400" cap="all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Franklin Gothic Demi" panose="020B0703020102020204" pitchFamily="34" charset="0"/>
              </a:rPr>
              <a:t>TRUE</a:t>
            </a:r>
            <a:r>
              <a:rPr lang="en-US" sz="4000" cap="all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Franklin Gothic Demi" panose="020B0703020102020204" pitchFamily="34" charset="0"/>
              </a:rPr>
              <a:t> </a:t>
            </a:r>
            <a:r>
              <a:rPr lang="en-US" sz="54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Franklin Gothic Demi" panose="020B0703020102020204" pitchFamily="34" charset="0"/>
              </a:rPr>
              <a:t>COLORS</a:t>
            </a:r>
            <a:endParaRPr lang="en-US" sz="4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Franklin Gothic Demi" panose="020B07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F60A5-03FE-4140-8AAD-B6CF50BB2CDC}"/>
              </a:ext>
            </a:extLst>
          </p:cNvPr>
          <p:cNvSpPr txBox="1"/>
          <p:nvPr/>
        </p:nvSpPr>
        <p:spPr>
          <a:xfrm>
            <a:off x="692213" y="3008783"/>
            <a:ext cx="4256979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rgbClr val="878787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Elon Kline, Delaware ‘20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rgbClr val="878787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Development Coordinator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srgbClr val="878787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 Optimist, Self-Development Junkie, Color Blind</a:t>
            </a:r>
          </a:p>
        </p:txBody>
      </p:sp>
    </p:spTree>
    <p:extLst>
      <p:ext uri="{BB962C8B-B14F-4D97-AF65-F5344CB8AC3E}">
        <p14:creationId xmlns:p14="http://schemas.microsoft.com/office/powerpoint/2010/main" val="266295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10</a:t>
            </a:fld>
            <a:endParaRPr lang="bg-BG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713906-3DFA-425F-ABE6-A69DD1E1B85D}"/>
              </a:ext>
            </a:extLst>
          </p:cNvPr>
          <p:cNvSpPr/>
          <p:nvPr/>
        </p:nvSpPr>
        <p:spPr>
          <a:xfrm>
            <a:off x="-2" y="-1"/>
            <a:ext cx="6096002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BEBBAA1-5168-472F-9289-F38E52977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023" y="1442265"/>
            <a:ext cx="1651949" cy="5444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Blue</a:t>
            </a:r>
            <a:endParaRPr lang="bg-BG" sz="4000" dirty="0">
              <a:solidFill>
                <a:schemeClr val="accent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29DD75-2E76-4082-93C9-A97D04C83E0A}"/>
              </a:ext>
            </a:extLst>
          </p:cNvPr>
          <p:cNvSpPr/>
          <p:nvPr/>
        </p:nvSpPr>
        <p:spPr>
          <a:xfrm>
            <a:off x="6096001" y="1"/>
            <a:ext cx="6096002" cy="3429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E9386B5-4C17-4781-A492-7D8A96C7E463}"/>
              </a:ext>
            </a:extLst>
          </p:cNvPr>
          <p:cNvSpPr txBox="1">
            <a:spLocks/>
          </p:cNvSpPr>
          <p:nvPr/>
        </p:nvSpPr>
        <p:spPr>
          <a:xfrm>
            <a:off x="8135065" y="1085985"/>
            <a:ext cx="2017874" cy="900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6"/>
                </a:solidFill>
              </a:rPr>
              <a:t>Orange</a:t>
            </a:r>
            <a:endParaRPr lang="bg-BG" dirty="0">
              <a:solidFill>
                <a:schemeClr val="accent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707638-ACC9-4E9D-AF1C-A3A11711D1B5}"/>
              </a:ext>
            </a:extLst>
          </p:cNvPr>
          <p:cNvSpPr/>
          <p:nvPr/>
        </p:nvSpPr>
        <p:spPr>
          <a:xfrm>
            <a:off x="-3" y="3428998"/>
            <a:ext cx="6096002" cy="34290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742185-EAD8-4BDC-A2CB-E7A2D98D8C58}"/>
              </a:ext>
            </a:extLst>
          </p:cNvPr>
          <p:cNvSpPr txBox="1">
            <a:spLocks/>
          </p:cNvSpPr>
          <p:nvPr/>
        </p:nvSpPr>
        <p:spPr>
          <a:xfrm>
            <a:off x="2222022" y="5148314"/>
            <a:ext cx="1651949" cy="4046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6"/>
                </a:solidFill>
              </a:rPr>
              <a:t>Gold</a:t>
            </a:r>
            <a:endParaRPr lang="bg-BG" dirty="0">
              <a:solidFill>
                <a:schemeClr val="accent6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81A57B-86CC-4AC9-9162-D352DFB52CE1}"/>
              </a:ext>
            </a:extLst>
          </p:cNvPr>
          <p:cNvSpPr/>
          <p:nvPr/>
        </p:nvSpPr>
        <p:spPr>
          <a:xfrm>
            <a:off x="6096001" y="3428999"/>
            <a:ext cx="6096002" cy="3429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7CA3DEA-59DD-4592-94ED-279095128B98}"/>
              </a:ext>
            </a:extLst>
          </p:cNvPr>
          <p:cNvSpPr txBox="1">
            <a:spLocks/>
          </p:cNvSpPr>
          <p:nvPr/>
        </p:nvSpPr>
        <p:spPr>
          <a:xfrm>
            <a:off x="8135065" y="4693125"/>
            <a:ext cx="1651949" cy="900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6"/>
                </a:solidFill>
              </a:rPr>
              <a:t>Green</a:t>
            </a:r>
            <a:endParaRPr lang="bg-BG" dirty="0">
              <a:solidFill>
                <a:schemeClr val="accent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CAEED-3D98-4760-B488-64657AB69D06}"/>
              </a:ext>
            </a:extLst>
          </p:cNvPr>
          <p:cNvSpPr/>
          <p:nvPr/>
        </p:nvSpPr>
        <p:spPr>
          <a:xfrm>
            <a:off x="3548605" y="2675128"/>
            <a:ext cx="5094790" cy="1425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193D250-342C-4F47-8E06-0FFA3FE88436}"/>
              </a:ext>
            </a:extLst>
          </p:cNvPr>
          <p:cNvSpPr txBox="1">
            <a:spLocks/>
          </p:cNvSpPr>
          <p:nvPr/>
        </p:nvSpPr>
        <p:spPr>
          <a:xfrm>
            <a:off x="3655109" y="2862762"/>
            <a:ext cx="4881782" cy="105062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pPr algn="ctr"/>
            <a:r>
              <a:rPr lang="en-US" sz="7200" dirty="0">
                <a:solidFill>
                  <a:schemeClr val="accent6"/>
                </a:solidFill>
              </a:rPr>
              <a:t>True Colors</a:t>
            </a:r>
            <a:endParaRPr lang="bg-BG" sz="7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9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11</a:t>
            </a:fld>
            <a:endParaRPr lang="bg-BG" dirty="0"/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7DC730D-3BE6-414C-B44A-97EE645D1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467"/>
            <a:ext cx="12192000" cy="4079066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D8328BC8-42C4-47FA-AAAB-9A7A36844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DBBC36C7-FF45-4D25-863C-31EF54F82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12</a:t>
            </a:fld>
            <a:endParaRPr lang="bg-BG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606343-3CC9-433B-A5E8-35F19FE66516}"/>
              </a:ext>
            </a:extLst>
          </p:cNvPr>
          <p:cNvGrpSpPr/>
          <p:nvPr/>
        </p:nvGrpSpPr>
        <p:grpSpPr>
          <a:xfrm>
            <a:off x="3874986" y="1477425"/>
            <a:ext cx="3278869" cy="2449876"/>
            <a:chOff x="3910887" y="1477426"/>
            <a:chExt cx="3278869" cy="2449876"/>
          </a:xfrm>
        </p:grpSpPr>
        <p:sp>
          <p:nvSpPr>
            <p:cNvPr id="43" name="TextBox 42"/>
            <p:cNvSpPr txBox="1"/>
            <p:nvPr/>
          </p:nvSpPr>
          <p:spPr>
            <a:xfrm>
              <a:off x="4659109" y="2911639"/>
              <a:ext cx="246545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Arial" panose="020B0604020202020204" pitchFamily="34" charset="0"/>
                  <a:ea typeface="Open Sans Condensed Light" panose="020B0306030504020204" pitchFamily="34" charset="0"/>
                  <a:cs typeface="Arial" panose="020B0604020202020204" pitchFamily="34" charset="0"/>
                </a:rPr>
                <a:t>Receive leadership from others as a follower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93920" y="1477426"/>
              <a:ext cx="2595836" cy="12926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Receive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From Others</a:t>
              </a:r>
              <a:endParaRPr lang="en-US" sz="5400" dirty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  <p:pic>
          <p:nvPicPr>
            <p:cNvPr id="4" name="Graphic 3" descr="Checkbox Checked with solid fill">
              <a:extLst>
                <a:ext uri="{FF2B5EF4-FFF2-40B4-BE49-F238E27FC236}">
                  <a16:creationId xmlns:a16="http://schemas.microsoft.com/office/drawing/2014/main" id="{58E0DF6F-DE79-467F-850F-56D3537A1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10887" y="1562155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646EEF2-AB01-48A4-B508-87DD54A0528F}"/>
              </a:ext>
            </a:extLst>
          </p:cNvPr>
          <p:cNvGrpSpPr/>
          <p:nvPr/>
        </p:nvGrpSpPr>
        <p:grpSpPr>
          <a:xfrm>
            <a:off x="963930" y="1477425"/>
            <a:ext cx="2729103" cy="2603765"/>
            <a:chOff x="963930" y="1477425"/>
            <a:chExt cx="2729103" cy="2603765"/>
          </a:xfrm>
        </p:grpSpPr>
        <p:sp>
          <p:nvSpPr>
            <p:cNvPr id="42" name="TextBox 41"/>
            <p:cNvSpPr txBox="1"/>
            <p:nvPr/>
          </p:nvSpPr>
          <p:spPr>
            <a:xfrm>
              <a:off x="1227575" y="3065527"/>
              <a:ext cx="246545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R="0" lvl="0" algn="ctr"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 others towards a common vision or goal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27575" y="1477425"/>
              <a:ext cx="2465458" cy="12926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latin typeface="Franklin Gothic Demi" panose="020B0703020102020204" pitchFamily="34" charset="0"/>
                </a:rPr>
                <a:t>Lead</a:t>
              </a:r>
              <a:endParaRPr lang="en-US" sz="4800" dirty="0">
                <a:latin typeface="Franklin Gothic Demi" panose="020B0703020102020204" pitchFamily="34" charset="0"/>
              </a:endParaRPr>
            </a:p>
            <a:p>
              <a:pPr algn="ctr"/>
              <a:r>
                <a:rPr lang="en-US" sz="2400" dirty="0">
                  <a:latin typeface="Franklin Gothic Demi" panose="020B0703020102020204" pitchFamily="34" charset="0"/>
                </a:rPr>
                <a:t>Others</a:t>
              </a:r>
              <a:endParaRPr lang="en-US" sz="10000" dirty="0">
                <a:latin typeface="Franklin Gothic Demi" panose="020B0703020102020204" pitchFamily="34" charset="0"/>
              </a:endParaRPr>
            </a:p>
          </p:txBody>
        </p:sp>
        <p:pic>
          <p:nvPicPr>
            <p:cNvPr id="15" name="Graphic 14" descr="Checkbox Checked with solid fill">
              <a:extLst>
                <a:ext uri="{FF2B5EF4-FFF2-40B4-BE49-F238E27FC236}">
                  <a16:creationId xmlns:a16="http://schemas.microsoft.com/office/drawing/2014/main" id="{AE5D284E-41E7-40F8-9CC6-DEF165B79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3930" y="1562155"/>
              <a:ext cx="914400" cy="9144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3ADE0B-FFAC-48A4-9E6E-ED66FAD9933D}"/>
              </a:ext>
            </a:extLst>
          </p:cNvPr>
          <p:cNvGrpSpPr/>
          <p:nvPr/>
        </p:nvGrpSpPr>
        <p:grpSpPr>
          <a:xfrm>
            <a:off x="7335808" y="1477426"/>
            <a:ext cx="3466943" cy="3680982"/>
            <a:chOff x="7335808" y="1477426"/>
            <a:chExt cx="3466943" cy="3680982"/>
          </a:xfrm>
        </p:grpSpPr>
        <p:sp>
          <p:nvSpPr>
            <p:cNvPr id="44" name="TextBox 43"/>
            <p:cNvSpPr txBox="1"/>
            <p:nvPr/>
          </p:nvSpPr>
          <p:spPr>
            <a:xfrm>
              <a:off x="8168928" y="2911639"/>
              <a:ext cx="2465459" cy="22467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Arial" panose="020B0604020202020204" pitchFamily="34" charset="0"/>
                  <a:ea typeface="Open Sans Condensed Light" panose="020B0306030504020204" pitchFamily="34" charset="0"/>
                  <a:cs typeface="Arial" panose="020B0604020202020204" pitchFamily="34" charset="0"/>
                </a:rPr>
                <a:t>The first step of developing your leadership. Which is perceiving your characteristics, feelings, and motives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00566" y="1477426"/>
              <a:ext cx="2802185" cy="12926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latin typeface="Franklin Gothic Demi" panose="020B0703020102020204" pitchFamily="34" charset="0"/>
                </a:rPr>
                <a:t>Perceive</a:t>
              </a:r>
            </a:p>
            <a:p>
              <a:pPr algn="ctr"/>
              <a:r>
                <a:rPr lang="en-US" sz="2400" dirty="0">
                  <a:latin typeface="Franklin Gothic Demi" panose="020B0703020102020204" pitchFamily="34" charset="0"/>
                </a:rPr>
                <a:t>Yourself</a:t>
              </a:r>
              <a:endParaRPr lang="en-US" sz="5400" dirty="0">
                <a:latin typeface="Franklin Gothic Demi" panose="020B0703020102020204" pitchFamily="34" charset="0"/>
              </a:endParaRPr>
            </a:p>
          </p:txBody>
        </p:sp>
        <p:pic>
          <p:nvPicPr>
            <p:cNvPr id="16" name="Graphic 15" descr="Checkbox Checked with solid fill">
              <a:extLst>
                <a:ext uri="{FF2B5EF4-FFF2-40B4-BE49-F238E27FC236}">
                  <a16:creationId xmlns:a16="http://schemas.microsoft.com/office/drawing/2014/main" id="{42C06A5C-DABE-4077-9192-2E9FD95E1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35808" y="1562155"/>
              <a:ext cx="914400" cy="914400"/>
            </a:xfrm>
            <a:prstGeom prst="rect">
              <a:avLst/>
            </a:prstGeom>
          </p:spPr>
        </p:pic>
      </p:grpSp>
      <p:pic>
        <p:nvPicPr>
          <p:cNvPr id="8" name="Graphic 7" descr="Badge 1 outline">
            <a:extLst>
              <a:ext uri="{FF2B5EF4-FFF2-40B4-BE49-F238E27FC236}">
                <a16:creationId xmlns:a16="http://schemas.microsoft.com/office/drawing/2014/main" id="{8594A6D9-CB5C-48ED-8249-19DF38936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3764" y="849074"/>
            <a:ext cx="713080" cy="713080"/>
          </a:xfrm>
          <a:prstGeom prst="rect">
            <a:avLst/>
          </a:prstGeom>
        </p:spPr>
      </p:pic>
      <p:pic>
        <p:nvPicPr>
          <p:cNvPr id="10" name="Graphic 9" descr="Badge outline">
            <a:extLst>
              <a:ext uri="{FF2B5EF4-FFF2-40B4-BE49-F238E27FC236}">
                <a16:creationId xmlns:a16="http://schemas.microsoft.com/office/drawing/2014/main" id="{EA361817-44B8-4353-AA4C-956565C329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01238" y="849074"/>
            <a:ext cx="713080" cy="713080"/>
          </a:xfrm>
          <a:prstGeom prst="rect">
            <a:avLst/>
          </a:prstGeom>
        </p:spPr>
      </p:pic>
      <p:pic>
        <p:nvPicPr>
          <p:cNvPr id="12" name="Graphic 11" descr="Badge 3 outline">
            <a:extLst>
              <a:ext uri="{FF2B5EF4-FFF2-40B4-BE49-F238E27FC236}">
                <a16:creationId xmlns:a16="http://schemas.microsoft.com/office/drawing/2014/main" id="{BA00E5BF-F114-4670-9539-50F6332216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45117" y="849074"/>
            <a:ext cx="713080" cy="713080"/>
          </a:xfrm>
          <a:prstGeom prst="rect">
            <a:avLst/>
          </a:prstGeom>
        </p:spPr>
      </p:pic>
      <p:sp>
        <p:nvSpPr>
          <p:cNvPr id="13" name="Arrow: U-Turn 12">
            <a:extLst>
              <a:ext uri="{FF2B5EF4-FFF2-40B4-BE49-F238E27FC236}">
                <a16:creationId xmlns:a16="http://schemas.microsoft.com/office/drawing/2014/main" id="{FE2B3744-5C68-413B-976C-94A5118812BB}"/>
              </a:ext>
            </a:extLst>
          </p:cNvPr>
          <p:cNvSpPr/>
          <p:nvPr/>
        </p:nvSpPr>
        <p:spPr>
          <a:xfrm flipH="1">
            <a:off x="2341754" y="195886"/>
            <a:ext cx="7147933" cy="604675"/>
          </a:xfrm>
          <a:prstGeom prst="uturnArrow">
            <a:avLst>
              <a:gd name="adj1" fmla="val 25000"/>
              <a:gd name="adj2" fmla="val 19467"/>
              <a:gd name="adj3" fmla="val 30112"/>
              <a:gd name="adj4" fmla="val 43750"/>
              <a:gd name="adj5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E86D40-953C-4D70-9E08-4DE1E38481CD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2816844" y="1205614"/>
            <a:ext cx="258439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E9D10F-EB5A-4BF2-94FF-9B6846DF7C54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6114318" y="1205614"/>
            <a:ext cx="293079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5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69 L -0.13997 0.28611 C -0.16914 0.35162 -0.21289 0.38703 -0.25872 0.38703 C -0.31094 0.38703 -0.35273 0.35162 -0.3819 0.28611 L -0.52174 0.00069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193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28997 -0.006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-3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26211 -0.01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24841"/>
            <a:ext cx="12192000" cy="8107681"/>
          </a:xfrm>
        </p:spPr>
      </p:pic>
      <p:sp>
        <p:nvSpPr>
          <p:cNvPr id="9" name="Round Same Side Corner Rectangle 8" descr="Blue and yellow dyes in liquid"/>
          <p:cNvSpPr/>
          <p:nvPr/>
        </p:nvSpPr>
        <p:spPr>
          <a:xfrm rot="5400000" flipH="1">
            <a:off x="694593" y="335162"/>
            <a:ext cx="4695090" cy="6084276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ound Same Side Corner Rectangle 9"/>
          <p:cNvSpPr/>
          <p:nvPr/>
        </p:nvSpPr>
        <p:spPr>
          <a:xfrm rot="5400000" flipH="1">
            <a:off x="837631" y="581345"/>
            <a:ext cx="3816713" cy="559190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C262F-836A-48F9-8E40-FFF47AB12782}"/>
              </a:ext>
            </a:extLst>
          </p:cNvPr>
          <p:cNvSpPr txBox="1"/>
          <p:nvPr/>
        </p:nvSpPr>
        <p:spPr>
          <a:xfrm>
            <a:off x="-172479" y="2957184"/>
            <a:ext cx="5836932" cy="840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5400" cap="all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Franklin Gothic Demi" panose="020B0703020102020204" pitchFamily="34" charset="0"/>
              </a:rPr>
              <a:t>Questions?</a:t>
            </a:r>
            <a:endParaRPr lang="en-US" sz="4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8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30" y="159691"/>
            <a:ext cx="11228070" cy="900747"/>
          </a:xfrm>
        </p:spPr>
        <p:txBody>
          <a:bodyPr/>
          <a:lstStyle/>
          <a:p>
            <a:pPr algn="l"/>
            <a:r>
              <a:rPr lang="en-US" sz="4000" cap="all" dirty="0"/>
              <a:t>Why is your leadership style important? </a:t>
            </a:r>
            <a:endParaRPr lang="bg-BG" sz="4000" cap="all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2</a:t>
            </a:fld>
            <a:endParaRPr lang="bg-BG" dirty="0"/>
          </a:p>
        </p:txBody>
      </p:sp>
      <p:sp>
        <p:nvSpPr>
          <p:cNvPr id="12" name="TextBox 11"/>
          <p:cNvSpPr txBox="1"/>
          <p:nvPr/>
        </p:nvSpPr>
        <p:spPr>
          <a:xfrm>
            <a:off x="1457685" y="1686388"/>
            <a:ext cx="407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25000"/>
                  </a:schemeClr>
                </a:solidFill>
                <a:latin typeface="Franklin Gothic Book" panose="020B0503020102020204" pitchFamily="34" charset="0"/>
              </a:rPr>
              <a:t>Your leadership style affects…</a:t>
            </a:r>
            <a:endParaRPr lang="bg-BG" sz="2400" b="1" dirty="0">
              <a:solidFill>
                <a:schemeClr val="accent3">
                  <a:lumMod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86790" y="4046984"/>
            <a:ext cx="246545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lead others towards a common vision or goal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18324" y="4046983"/>
            <a:ext cx="246545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How you receive leadership from others as a follower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28143" y="4046983"/>
            <a:ext cx="2465459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The first step of developing your leadership. Which is perceiving your characteristics, feelings, and motives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6790" y="2612770"/>
            <a:ext cx="2465458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latin typeface="Franklin Gothic Demi" panose="020B0703020102020204" pitchFamily="34" charset="0"/>
              </a:rPr>
              <a:t>Lead</a:t>
            </a:r>
            <a:endParaRPr lang="en-US" sz="4800" dirty="0"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>
                <a:latin typeface="Franklin Gothic Demi" panose="020B0703020102020204" pitchFamily="34" charset="0"/>
              </a:rPr>
              <a:t>Others</a:t>
            </a:r>
            <a:endParaRPr lang="en-US" sz="10000" dirty="0">
              <a:latin typeface="Franklin Gothic Demi" panose="020B07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3135" y="2612770"/>
            <a:ext cx="2595836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Receive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From Others</a:t>
            </a:r>
            <a:endParaRPr lang="en-US" sz="5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59781" y="2612770"/>
            <a:ext cx="2802185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latin typeface="Franklin Gothic Demi" panose="020B0703020102020204" pitchFamily="34" charset="0"/>
              </a:rPr>
              <a:t>Perceive</a:t>
            </a:r>
          </a:p>
          <a:p>
            <a:pPr algn="ctr"/>
            <a:r>
              <a:rPr lang="en-US" sz="2400" dirty="0">
                <a:latin typeface="Franklin Gothic Demi" panose="020B0703020102020204" pitchFamily="34" charset="0"/>
              </a:rPr>
              <a:t>Yourself</a:t>
            </a:r>
            <a:endParaRPr lang="en-US" sz="5400" dirty="0">
              <a:latin typeface="Franklin Gothic Demi" panose="020B0703020102020204" pitchFamily="34" charset="0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7EEB4D0-6972-4150-BA52-07AC9617A9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5" grpId="0"/>
      <p:bldP spid="32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30" y="159691"/>
            <a:ext cx="9144001" cy="900747"/>
          </a:xfrm>
        </p:spPr>
        <p:txBody>
          <a:bodyPr/>
          <a:lstStyle/>
          <a:p>
            <a:r>
              <a:rPr lang="en-US" cap="all" dirty="0"/>
              <a:t>Team Formation (Tuckman Model)</a:t>
            </a:r>
            <a:endParaRPr lang="bg-BG" sz="4000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cap="all" dirty="0">
                <a:ea typeface="Open Sans" panose="020B0606030504020204" pitchFamily="34" charset="0"/>
                <a:cs typeface="Open Sans" panose="020B0606030504020204" pitchFamily="34" charset="0"/>
              </a:rPr>
              <a:t>By Bruce Tuckman, 1965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3</a:t>
            </a:fld>
            <a:endParaRPr lang="bg-BG" dirty="0"/>
          </a:p>
        </p:txBody>
      </p:sp>
      <p:sp>
        <p:nvSpPr>
          <p:cNvPr id="4" name="Block Arc 3"/>
          <p:cNvSpPr/>
          <p:nvPr/>
        </p:nvSpPr>
        <p:spPr>
          <a:xfrm>
            <a:off x="2221490" y="2708489"/>
            <a:ext cx="1591921" cy="1591921"/>
          </a:xfrm>
          <a:prstGeom prst="blockArc">
            <a:avLst>
              <a:gd name="adj1" fmla="val 11354227"/>
              <a:gd name="adj2" fmla="val 21001342"/>
              <a:gd name="adj3" fmla="val 949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78" name="Block Arc 277"/>
          <p:cNvSpPr/>
          <p:nvPr/>
        </p:nvSpPr>
        <p:spPr>
          <a:xfrm rot="10800000">
            <a:off x="3649102" y="2508051"/>
            <a:ext cx="1591921" cy="1591921"/>
          </a:xfrm>
          <a:prstGeom prst="blockArc">
            <a:avLst>
              <a:gd name="adj1" fmla="val 11311130"/>
              <a:gd name="adj2" fmla="val 21089096"/>
              <a:gd name="adj3" fmla="val 9409"/>
            </a:avLst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79" name="Block Arc 278"/>
          <p:cNvSpPr/>
          <p:nvPr/>
        </p:nvSpPr>
        <p:spPr>
          <a:xfrm>
            <a:off x="5080724" y="2704477"/>
            <a:ext cx="1591921" cy="1591921"/>
          </a:xfrm>
          <a:prstGeom prst="blockArc">
            <a:avLst>
              <a:gd name="adj1" fmla="val 11354227"/>
              <a:gd name="adj2" fmla="val 21001342"/>
              <a:gd name="adj3" fmla="val 949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80" name="Block Arc 279"/>
          <p:cNvSpPr/>
          <p:nvPr/>
        </p:nvSpPr>
        <p:spPr>
          <a:xfrm rot="10800000">
            <a:off x="6508336" y="2508051"/>
            <a:ext cx="1591921" cy="1591921"/>
          </a:xfrm>
          <a:prstGeom prst="blockArc">
            <a:avLst>
              <a:gd name="adj1" fmla="val 11311130"/>
              <a:gd name="adj2" fmla="val 21089096"/>
              <a:gd name="adj3" fmla="val 9409"/>
            </a:avLst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81" name="Block Arc 280"/>
          <p:cNvSpPr/>
          <p:nvPr/>
        </p:nvSpPr>
        <p:spPr>
          <a:xfrm>
            <a:off x="7939958" y="2704477"/>
            <a:ext cx="1591921" cy="1591921"/>
          </a:xfrm>
          <a:prstGeom prst="blockArc">
            <a:avLst>
              <a:gd name="adj1" fmla="val 11354227"/>
              <a:gd name="adj2" fmla="val 21001342"/>
              <a:gd name="adj3" fmla="val 94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30024" y="3749076"/>
            <a:ext cx="1018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3287"/>
                </a:solidFill>
                <a:latin typeface="Franklin Gothic Demi" panose="020B0703020102020204" pitchFamily="34" charset="0"/>
              </a:rPr>
              <a:t>Forming</a:t>
            </a:r>
            <a:endParaRPr lang="bg-BG" dirty="0">
              <a:solidFill>
                <a:srgbClr val="003287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8124872" y="3761776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992013"/>
                </a:solidFill>
                <a:latin typeface="Franklin Gothic Demi" panose="020B0703020102020204" pitchFamily="34" charset="0"/>
              </a:rPr>
              <a:t>Adjourning</a:t>
            </a:r>
            <a:endParaRPr lang="bg-BG" dirty="0">
              <a:solidFill>
                <a:srgbClr val="992013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5339406" y="3750098"/>
            <a:ext cx="1043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6DC8"/>
                </a:solidFill>
                <a:latin typeface="Franklin Gothic Demi" panose="020B0703020102020204" pitchFamily="34" charset="0"/>
              </a:rPr>
              <a:t>Norming</a:t>
            </a:r>
            <a:endParaRPr lang="bg-BG" dirty="0">
              <a:solidFill>
                <a:srgbClr val="006DC8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3875128" y="3214688"/>
            <a:ext cx="1108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3F3F3F"/>
                </a:solidFill>
                <a:latin typeface="Franklin Gothic Demi" panose="020B0703020102020204" pitchFamily="34" charset="0"/>
              </a:rPr>
              <a:t>Storming</a:t>
            </a:r>
            <a:endParaRPr lang="bg-BG" dirty="0">
              <a:solidFill>
                <a:srgbClr val="3F3F3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6643501" y="3214688"/>
            <a:ext cx="1310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3F3F3F"/>
                </a:solidFill>
                <a:latin typeface="Franklin Gothic Demi" panose="020B0703020102020204" pitchFamily="34" charset="0"/>
              </a:rPr>
              <a:t>Performing</a:t>
            </a:r>
            <a:endParaRPr lang="bg-BG" dirty="0">
              <a:solidFill>
                <a:srgbClr val="3F3F3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0" name="Arrow: U-Turn 29">
            <a:extLst>
              <a:ext uri="{FF2B5EF4-FFF2-40B4-BE49-F238E27FC236}">
                <a16:creationId xmlns:a16="http://schemas.microsoft.com/office/drawing/2014/main" id="{1DEDC035-D7B6-4A28-A55C-3F1BF64D5CED}"/>
              </a:ext>
            </a:extLst>
          </p:cNvPr>
          <p:cNvSpPr/>
          <p:nvPr/>
        </p:nvSpPr>
        <p:spPr>
          <a:xfrm flipH="1" flipV="1">
            <a:off x="2221490" y="4297021"/>
            <a:ext cx="7310389" cy="1281276"/>
          </a:xfrm>
          <a:prstGeom prst="uturnArrow">
            <a:avLst>
              <a:gd name="adj1" fmla="val 10205"/>
              <a:gd name="adj2" fmla="val 25000"/>
              <a:gd name="adj3" fmla="val 24130"/>
              <a:gd name="adj4" fmla="val 50000"/>
              <a:gd name="adj5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DC8"/>
              </a:solidFill>
            </a:endParaRPr>
          </a:p>
        </p:txBody>
      </p:sp>
      <p:pic>
        <p:nvPicPr>
          <p:cNvPr id="33" name="Graphic 32" descr="Puzzle with solid fill">
            <a:extLst>
              <a:ext uri="{FF2B5EF4-FFF2-40B4-BE49-F238E27FC236}">
                <a16:creationId xmlns:a16="http://schemas.microsoft.com/office/drawing/2014/main" id="{DFB46770-35A7-444A-9F48-E7CE0A705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0121" y="3018365"/>
            <a:ext cx="809085" cy="809085"/>
          </a:xfrm>
          <a:prstGeom prst="rect">
            <a:avLst/>
          </a:prstGeom>
        </p:spPr>
      </p:pic>
      <p:pic>
        <p:nvPicPr>
          <p:cNvPr id="41" name="Graphic 40" descr="Smiling with hearts face with solid fill with solid fill">
            <a:extLst>
              <a:ext uri="{FF2B5EF4-FFF2-40B4-BE49-F238E27FC236}">
                <a16:creationId xmlns:a16="http://schemas.microsoft.com/office/drawing/2014/main" id="{FAE98BD8-69D7-4B74-93BD-6D4FF04FD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4382" y="2983175"/>
            <a:ext cx="809085" cy="809085"/>
          </a:xfrm>
          <a:prstGeom prst="rect">
            <a:avLst/>
          </a:prstGeom>
        </p:spPr>
      </p:pic>
      <p:pic>
        <p:nvPicPr>
          <p:cNvPr id="43" name="Graphic 42" descr="Clenched Fist with solid fill">
            <a:extLst>
              <a:ext uri="{FF2B5EF4-FFF2-40B4-BE49-F238E27FC236}">
                <a16:creationId xmlns:a16="http://schemas.microsoft.com/office/drawing/2014/main" id="{5D30C86C-CFE8-4837-98E9-49257A3BAD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7444" y="2405290"/>
            <a:ext cx="809085" cy="809085"/>
          </a:xfrm>
          <a:prstGeom prst="rect">
            <a:avLst/>
          </a:prstGeom>
        </p:spPr>
      </p:pic>
      <p:pic>
        <p:nvPicPr>
          <p:cNvPr id="46" name="Graphic 45" descr="Cheers with solid fill">
            <a:extLst>
              <a:ext uri="{FF2B5EF4-FFF2-40B4-BE49-F238E27FC236}">
                <a16:creationId xmlns:a16="http://schemas.microsoft.com/office/drawing/2014/main" id="{EB069341-38FE-4EB3-9F0B-B08E34F9E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94169" y="2405291"/>
            <a:ext cx="809085" cy="809085"/>
          </a:xfrm>
          <a:prstGeom prst="rect">
            <a:avLst/>
          </a:prstGeom>
        </p:spPr>
      </p:pic>
      <p:pic>
        <p:nvPicPr>
          <p:cNvPr id="48" name="Graphic 47" descr="Exit with solid fill">
            <a:extLst>
              <a:ext uri="{FF2B5EF4-FFF2-40B4-BE49-F238E27FC236}">
                <a16:creationId xmlns:a16="http://schemas.microsoft.com/office/drawing/2014/main" id="{6DC4E212-A40A-4A81-AB87-899E428EB9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79592" y="2992072"/>
            <a:ext cx="809085" cy="80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2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30" y="159691"/>
            <a:ext cx="9144001" cy="900747"/>
          </a:xfrm>
        </p:spPr>
        <p:txBody>
          <a:bodyPr/>
          <a:lstStyle/>
          <a:p>
            <a:pPr algn="l"/>
            <a:r>
              <a:rPr lang="en-US" cap="all" dirty="0"/>
              <a:t>4 Phases</a:t>
            </a:r>
            <a:endParaRPr lang="bg-BG" sz="4000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4</a:t>
            </a:fld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4116865" y="1583622"/>
            <a:ext cx="1998785" cy="21661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2" name="Rectangle 31"/>
          <p:cNvSpPr/>
          <p:nvPr/>
        </p:nvSpPr>
        <p:spPr>
          <a:xfrm>
            <a:off x="2118080" y="3749778"/>
            <a:ext cx="1998785" cy="2191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4" name="Rectangle 33"/>
          <p:cNvSpPr/>
          <p:nvPr/>
        </p:nvSpPr>
        <p:spPr>
          <a:xfrm>
            <a:off x="6111595" y="3749777"/>
            <a:ext cx="1998785" cy="21914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5" name="Rectangle 34"/>
          <p:cNvSpPr/>
          <p:nvPr/>
        </p:nvSpPr>
        <p:spPr>
          <a:xfrm>
            <a:off x="8109147" y="1583622"/>
            <a:ext cx="1994730" cy="21722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6" name="Rectangle 35"/>
          <p:cNvSpPr/>
          <p:nvPr/>
        </p:nvSpPr>
        <p:spPr>
          <a:xfrm>
            <a:off x="4197309" y="1722465"/>
            <a:ext cx="1833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Forming</a:t>
            </a:r>
            <a:endParaRPr lang="bg-BG" sz="2400" dirty="0">
              <a:solidFill>
                <a:schemeClr val="accent6">
                  <a:lumMod val="75000"/>
                  <a:lumOff val="25000"/>
                </a:schemeClr>
              </a:solidFill>
              <a:latin typeface="Franklin Gothic Demi" panose="020B0703020102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0" name="Right Triangle 39"/>
          <p:cNvSpPr/>
          <p:nvPr/>
        </p:nvSpPr>
        <p:spPr>
          <a:xfrm rot="2700000">
            <a:off x="4005463" y="1830994"/>
            <a:ext cx="232311" cy="232311"/>
          </a:xfrm>
          <a:prstGeom prst="rtTriangle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1" name="Right Triangle 40"/>
          <p:cNvSpPr/>
          <p:nvPr/>
        </p:nvSpPr>
        <p:spPr>
          <a:xfrm rot="2700000">
            <a:off x="8001536" y="1830994"/>
            <a:ext cx="232311" cy="232311"/>
          </a:xfrm>
          <a:prstGeom prst="rtTriangle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2" name="Right Triangle 41"/>
          <p:cNvSpPr/>
          <p:nvPr/>
        </p:nvSpPr>
        <p:spPr>
          <a:xfrm rot="13500000">
            <a:off x="3996917" y="3991918"/>
            <a:ext cx="232311" cy="232311"/>
          </a:xfrm>
          <a:prstGeom prst="rtTriangle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3" name="Right Triangle 42"/>
          <p:cNvSpPr/>
          <p:nvPr/>
        </p:nvSpPr>
        <p:spPr>
          <a:xfrm rot="13500000">
            <a:off x="7988937" y="3991916"/>
            <a:ext cx="232311" cy="232311"/>
          </a:xfrm>
          <a:prstGeom prst="rtTriangle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1" name="Rectangle 50"/>
          <p:cNvSpPr/>
          <p:nvPr/>
        </p:nvSpPr>
        <p:spPr>
          <a:xfrm>
            <a:off x="8187009" y="1714301"/>
            <a:ext cx="1758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Storming</a:t>
            </a:r>
            <a:endParaRPr lang="bg-BG" sz="2400" dirty="0">
              <a:solidFill>
                <a:schemeClr val="accent6">
                  <a:lumMod val="75000"/>
                  <a:lumOff val="25000"/>
                </a:schemeClr>
              </a:solidFill>
              <a:latin typeface="Franklin Gothic Demi" panose="020B0703020102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10046" y="3871360"/>
            <a:ext cx="2167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Norming</a:t>
            </a:r>
            <a:endParaRPr lang="bg-BG" sz="2400" dirty="0">
              <a:solidFill>
                <a:schemeClr val="accent6">
                  <a:lumMod val="75000"/>
                  <a:lumOff val="25000"/>
                </a:schemeClr>
              </a:solidFill>
              <a:latin typeface="Franklin Gothic Demi" panose="020B0703020102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162970" y="3871360"/>
            <a:ext cx="186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Performing</a:t>
            </a:r>
            <a:endParaRPr lang="bg-BG" sz="2400" dirty="0">
              <a:solidFill>
                <a:schemeClr val="accent6">
                  <a:lumMod val="75000"/>
                  <a:lumOff val="25000"/>
                </a:schemeClr>
              </a:solidFill>
              <a:latin typeface="Franklin Gothic Demi" panose="020B0703020102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9EC135-4FD2-4503-A1F1-EE744714E392}"/>
              </a:ext>
            </a:extLst>
          </p:cNvPr>
          <p:cNvSpPr txBox="1"/>
          <p:nvPr/>
        </p:nvSpPr>
        <p:spPr>
          <a:xfrm>
            <a:off x="2209549" y="1935416"/>
            <a:ext cx="18870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eople acquaint themselves with one another; ground rules are established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BBCE67-084D-4FC3-9CAE-2A28CDB3AD57}"/>
              </a:ext>
            </a:extLst>
          </p:cNvPr>
          <p:cNvSpPr txBox="1"/>
          <p:nvPr/>
        </p:nvSpPr>
        <p:spPr>
          <a:xfrm>
            <a:off x="6290163" y="1932667"/>
            <a:ext cx="17420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rue feelings bubble up; individual interests take precedence over the team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247388-00BE-4CF3-B22C-A4721AE554D0}"/>
              </a:ext>
            </a:extLst>
          </p:cNvPr>
          <p:cNvSpPr txBox="1"/>
          <p:nvPr/>
        </p:nvSpPr>
        <p:spPr>
          <a:xfrm>
            <a:off x="4243322" y="4108070"/>
            <a:ext cx="1802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eople feel like a valuable part of the team; diversity is embraced; clear expectations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B7F6C2-7D24-4FC2-B659-BB0B260F601A}"/>
              </a:ext>
            </a:extLst>
          </p:cNvPr>
          <p:cNvSpPr txBox="1"/>
          <p:nvPr/>
        </p:nvSpPr>
        <p:spPr>
          <a:xfrm>
            <a:off x="8361862" y="4102193"/>
            <a:ext cx="17420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lear vision and purpose; high efficiency, flexibility and trust; tasks are delegated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Graphic 13" descr="Badge 1 outline">
            <a:extLst>
              <a:ext uri="{FF2B5EF4-FFF2-40B4-BE49-F238E27FC236}">
                <a16:creationId xmlns:a16="http://schemas.microsoft.com/office/drawing/2014/main" id="{0B2A46C1-F925-44FA-B402-F0FAF2EAB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7309" y="3313092"/>
            <a:ext cx="373901" cy="373901"/>
          </a:xfrm>
          <a:prstGeom prst="rect">
            <a:avLst/>
          </a:prstGeom>
        </p:spPr>
      </p:pic>
      <p:pic>
        <p:nvPicPr>
          <p:cNvPr id="16" name="Graphic 15" descr="Badge outline">
            <a:extLst>
              <a:ext uri="{FF2B5EF4-FFF2-40B4-BE49-F238E27FC236}">
                <a16:creationId xmlns:a16="http://schemas.microsoft.com/office/drawing/2014/main" id="{40FA2BFA-4585-4142-BA91-A6C5760B3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7009" y="3308443"/>
            <a:ext cx="373901" cy="373901"/>
          </a:xfrm>
          <a:prstGeom prst="rect">
            <a:avLst/>
          </a:prstGeom>
        </p:spPr>
      </p:pic>
      <p:pic>
        <p:nvPicPr>
          <p:cNvPr id="18" name="Graphic 17" descr="Badge 3 outline">
            <a:extLst>
              <a:ext uri="{FF2B5EF4-FFF2-40B4-BE49-F238E27FC236}">
                <a16:creationId xmlns:a16="http://schemas.microsoft.com/office/drawing/2014/main" id="{BC1F48D7-67B6-412C-B0AC-CA10F764DC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81755" y="5482618"/>
            <a:ext cx="373901" cy="373901"/>
          </a:xfrm>
          <a:prstGeom prst="rect">
            <a:avLst/>
          </a:prstGeom>
        </p:spPr>
      </p:pic>
      <p:pic>
        <p:nvPicPr>
          <p:cNvPr id="20" name="Graphic 19" descr="Badge 4 outline">
            <a:extLst>
              <a:ext uri="{FF2B5EF4-FFF2-40B4-BE49-F238E27FC236}">
                <a16:creationId xmlns:a16="http://schemas.microsoft.com/office/drawing/2014/main" id="{737A7CFB-F025-4BB2-9B08-F89EB78D58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75270" y="5478552"/>
            <a:ext cx="373901" cy="37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9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930" y="159691"/>
            <a:ext cx="9144001" cy="900747"/>
          </a:xfrm>
        </p:spPr>
        <p:txBody>
          <a:bodyPr/>
          <a:lstStyle/>
          <a:p>
            <a:pPr algn="l"/>
            <a:r>
              <a:rPr lang="en-US" cap="all" dirty="0"/>
              <a:t>4 Phases</a:t>
            </a:r>
            <a:endParaRPr lang="bg-BG" sz="4000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5</a:t>
            </a:fld>
            <a:endParaRPr lang="bg-BG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1A23A7-0E4E-4E28-AF41-8326CAD33318}"/>
              </a:ext>
            </a:extLst>
          </p:cNvPr>
          <p:cNvGrpSpPr/>
          <p:nvPr/>
        </p:nvGrpSpPr>
        <p:grpSpPr>
          <a:xfrm>
            <a:off x="1910046" y="1583622"/>
            <a:ext cx="8193831" cy="4357564"/>
            <a:chOff x="1910046" y="1583622"/>
            <a:chExt cx="8193831" cy="4357564"/>
          </a:xfrm>
        </p:grpSpPr>
        <p:sp>
          <p:nvSpPr>
            <p:cNvPr id="8" name="Rectangle 7"/>
            <p:cNvSpPr/>
            <p:nvPr/>
          </p:nvSpPr>
          <p:spPr>
            <a:xfrm>
              <a:off x="4116865" y="1583622"/>
              <a:ext cx="1998785" cy="21661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18080" y="3749778"/>
              <a:ext cx="1998785" cy="21914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11595" y="3749777"/>
              <a:ext cx="1998785" cy="21914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109147" y="1583622"/>
              <a:ext cx="1994730" cy="21722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97309" y="1722465"/>
              <a:ext cx="18333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Franklin Gothic Demi" panose="020B07030201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Forming</a:t>
              </a:r>
              <a:endParaRPr lang="bg-BG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40" name="Right Triangle 39"/>
            <p:cNvSpPr/>
            <p:nvPr/>
          </p:nvSpPr>
          <p:spPr>
            <a:xfrm rot="2700000">
              <a:off x="4005463" y="1830994"/>
              <a:ext cx="232311" cy="232311"/>
            </a:xfrm>
            <a:prstGeom prst="rtTriangle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41" name="Right Triangle 40"/>
            <p:cNvSpPr/>
            <p:nvPr/>
          </p:nvSpPr>
          <p:spPr>
            <a:xfrm rot="2700000">
              <a:off x="8001536" y="1830994"/>
              <a:ext cx="232311" cy="232311"/>
            </a:xfrm>
            <a:prstGeom prst="rtTriangle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42" name="Right Triangle 41"/>
            <p:cNvSpPr/>
            <p:nvPr/>
          </p:nvSpPr>
          <p:spPr>
            <a:xfrm rot="13500000">
              <a:off x="3996917" y="3991918"/>
              <a:ext cx="232311" cy="232311"/>
            </a:xfrm>
            <a:prstGeom prst="rtTriangle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43" name="Right Triangle 42"/>
            <p:cNvSpPr/>
            <p:nvPr/>
          </p:nvSpPr>
          <p:spPr>
            <a:xfrm rot="13500000">
              <a:off x="7988937" y="3991916"/>
              <a:ext cx="232311" cy="232311"/>
            </a:xfrm>
            <a:prstGeom prst="rtTriangle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187009" y="1714301"/>
              <a:ext cx="17582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Franklin Gothic Demi" panose="020B07030201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Storming</a:t>
              </a:r>
              <a:endParaRPr lang="bg-BG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10046" y="3871360"/>
              <a:ext cx="21677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Franklin Gothic Demi" panose="020B07030201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Norming</a:t>
              </a:r>
              <a:endParaRPr lang="bg-BG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62970" y="3871360"/>
              <a:ext cx="18682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Franklin Gothic Demi" panose="020B0703020102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Performing</a:t>
              </a:r>
              <a:endParaRPr lang="bg-BG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9EC135-4FD2-4503-A1F1-EE744714E392}"/>
                </a:ext>
              </a:extLst>
            </p:cNvPr>
            <p:cNvSpPr txBox="1"/>
            <p:nvPr/>
          </p:nvSpPr>
          <p:spPr>
            <a:xfrm>
              <a:off x="2209549" y="1935416"/>
              <a:ext cx="188704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 panose="02020603050405020304" pitchFamily="18" charset="0"/>
                </a:rPr>
                <a:t>P</a:t>
              </a:r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eople acquaint themselves with one another; ground rules are established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BBCE67-084D-4FC3-9CAE-2A28CDB3AD57}"/>
                </a:ext>
              </a:extLst>
            </p:cNvPr>
            <p:cNvSpPr txBox="1"/>
            <p:nvPr/>
          </p:nvSpPr>
          <p:spPr>
            <a:xfrm>
              <a:off x="6290163" y="1932667"/>
              <a:ext cx="174201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latin typeface="Calibri" panose="020F0502020204030204" pitchFamily="34" charset="0"/>
                  <a:ea typeface="Times New Roman" panose="02020603050405020304" pitchFamily="18" charset="0"/>
                </a:rPr>
                <a:t>T</a:t>
              </a:r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rue feelings bubble up; individual interests take precedence over the team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247388-00BE-4CF3-B22C-A4721AE554D0}"/>
                </a:ext>
              </a:extLst>
            </p:cNvPr>
            <p:cNvSpPr txBox="1"/>
            <p:nvPr/>
          </p:nvSpPr>
          <p:spPr>
            <a:xfrm>
              <a:off x="4243322" y="4108070"/>
              <a:ext cx="18028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latin typeface="Calibri" panose="020F0502020204030204" pitchFamily="34" charset="0"/>
                  <a:ea typeface="Times New Roman" panose="02020603050405020304" pitchFamily="18" charset="0"/>
                </a:rPr>
                <a:t>P</a:t>
              </a:r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eople feel like a valuable part of the team; diversity is embraced; clear expectations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B7F6C2-7D24-4FC2-B659-BB0B260F601A}"/>
                </a:ext>
              </a:extLst>
            </p:cNvPr>
            <p:cNvSpPr txBox="1"/>
            <p:nvPr/>
          </p:nvSpPr>
          <p:spPr>
            <a:xfrm>
              <a:off x="8361862" y="4102193"/>
              <a:ext cx="174201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latin typeface="Calibri" panose="020F0502020204030204" pitchFamily="34" charset="0"/>
                  <a:ea typeface="Times New Roman" panose="02020603050405020304" pitchFamily="18" charset="0"/>
                </a:rPr>
                <a:t>C</a:t>
              </a:r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lear vision and purpose; high efficiency, flexibility and trust; tasks are delegated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4" name="Graphic 13" descr="Badge 1 outline">
              <a:extLst>
                <a:ext uri="{FF2B5EF4-FFF2-40B4-BE49-F238E27FC236}">
                  <a16:creationId xmlns:a16="http://schemas.microsoft.com/office/drawing/2014/main" id="{0B2A46C1-F925-44FA-B402-F0FAF2EAB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97309" y="3313092"/>
              <a:ext cx="373901" cy="373901"/>
            </a:xfrm>
            <a:prstGeom prst="rect">
              <a:avLst/>
            </a:prstGeom>
          </p:spPr>
        </p:pic>
        <p:pic>
          <p:nvPicPr>
            <p:cNvPr id="16" name="Graphic 15" descr="Badge outline">
              <a:extLst>
                <a:ext uri="{FF2B5EF4-FFF2-40B4-BE49-F238E27FC236}">
                  <a16:creationId xmlns:a16="http://schemas.microsoft.com/office/drawing/2014/main" id="{40FA2BFA-4585-4142-BA91-A6C5760B3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87009" y="3308443"/>
              <a:ext cx="373901" cy="373901"/>
            </a:xfrm>
            <a:prstGeom prst="rect">
              <a:avLst/>
            </a:prstGeom>
          </p:spPr>
        </p:pic>
        <p:pic>
          <p:nvPicPr>
            <p:cNvPr id="18" name="Graphic 17" descr="Badge 3 outline">
              <a:extLst>
                <a:ext uri="{FF2B5EF4-FFF2-40B4-BE49-F238E27FC236}">
                  <a16:creationId xmlns:a16="http://schemas.microsoft.com/office/drawing/2014/main" id="{BC1F48D7-67B6-412C-B0AC-CA10F764D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81755" y="5482618"/>
              <a:ext cx="373901" cy="373901"/>
            </a:xfrm>
            <a:prstGeom prst="rect">
              <a:avLst/>
            </a:prstGeom>
          </p:spPr>
        </p:pic>
        <p:pic>
          <p:nvPicPr>
            <p:cNvPr id="20" name="Graphic 19" descr="Badge 4 outline">
              <a:extLst>
                <a:ext uri="{FF2B5EF4-FFF2-40B4-BE49-F238E27FC236}">
                  <a16:creationId xmlns:a16="http://schemas.microsoft.com/office/drawing/2014/main" id="{737A7CFB-F025-4BB2-9B08-F89EB78D5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75270" y="5478552"/>
              <a:ext cx="373901" cy="373901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8DD5F5C-4BCC-4A79-84A2-17EB9B88FF92}"/>
              </a:ext>
            </a:extLst>
          </p:cNvPr>
          <p:cNvSpPr txBox="1"/>
          <p:nvPr/>
        </p:nvSpPr>
        <p:spPr>
          <a:xfrm>
            <a:off x="8218249" y="2674080"/>
            <a:ext cx="3711342" cy="1754326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When have you seen your phase happen during staff or in your chapter?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How can you support your team members during this phase?</a:t>
            </a:r>
            <a:endParaRPr lang="en-US" sz="1800" dirty="0">
              <a:solidFill>
                <a:schemeClr val="accent2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15794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6</a:t>
            </a:fld>
            <a:endParaRPr lang="bg-BG" dirty="0"/>
          </a:p>
        </p:txBody>
      </p:sp>
      <p:sp>
        <p:nvSpPr>
          <p:cNvPr id="42" name="TextBox 41"/>
          <p:cNvSpPr txBox="1"/>
          <p:nvPr/>
        </p:nvSpPr>
        <p:spPr>
          <a:xfrm>
            <a:off x="1227575" y="3065527"/>
            <a:ext cx="246545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others towards a common vision or goal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66847" y="2911639"/>
            <a:ext cx="246545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Receive leadership from others as a follower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68928" y="2911639"/>
            <a:ext cx="2465459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The first step of developing your leadership. Which is perceiving your characteristics, feelings, and motives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575" y="1477425"/>
            <a:ext cx="2465458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latin typeface="Franklin Gothic Demi" panose="020B0703020102020204" pitchFamily="34" charset="0"/>
              </a:rPr>
              <a:t>Lead</a:t>
            </a:r>
            <a:endParaRPr lang="en-US" sz="4800" dirty="0"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>
                <a:latin typeface="Franklin Gothic Demi" panose="020B0703020102020204" pitchFamily="34" charset="0"/>
              </a:rPr>
              <a:t>Others</a:t>
            </a:r>
            <a:endParaRPr lang="en-US" sz="10000" dirty="0">
              <a:latin typeface="Franklin Gothic Demi" panose="020B07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01658" y="1477426"/>
            <a:ext cx="2595836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Receive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From Others</a:t>
            </a:r>
            <a:endParaRPr lang="en-US" sz="5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00566" y="1477426"/>
            <a:ext cx="2802185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latin typeface="Franklin Gothic Demi" panose="020B0703020102020204" pitchFamily="34" charset="0"/>
              </a:rPr>
              <a:t>Perceive</a:t>
            </a:r>
          </a:p>
          <a:p>
            <a:pPr algn="ctr"/>
            <a:r>
              <a:rPr lang="en-US" sz="2400" dirty="0">
                <a:latin typeface="Franklin Gothic Demi" panose="020B0703020102020204" pitchFamily="34" charset="0"/>
              </a:rPr>
              <a:t>Yourself</a:t>
            </a:r>
            <a:endParaRPr lang="en-US" sz="5400" dirty="0">
              <a:latin typeface="Franklin Gothic Demi" panose="020B0703020102020204" pitchFamily="34" charset="0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7EEB4D0-6972-4150-BA52-07AC9617A9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 descr="Checkbox Checked with solid fill">
            <a:extLst>
              <a:ext uri="{FF2B5EF4-FFF2-40B4-BE49-F238E27FC236}">
                <a16:creationId xmlns:a16="http://schemas.microsoft.com/office/drawing/2014/main" id="{58E0DF6F-DE79-467F-850F-56D3537A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8625" y="1562155"/>
            <a:ext cx="914400" cy="914400"/>
          </a:xfrm>
          <a:prstGeom prst="rect">
            <a:avLst/>
          </a:prstGeom>
        </p:spPr>
      </p:pic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AE5D284E-41E7-40F8-9CC6-DEF165B79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930" y="1562155"/>
            <a:ext cx="914400" cy="914400"/>
          </a:xfrm>
          <a:prstGeom prst="rect">
            <a:avLst/>
          </a:prstGeom>
        </p:spPr>
      </p:pic>
      <p:pic>
        <p:nvPicPr>
          <p:cNvPr id="10" name="Graphic 9" descr="Badge Question Mark outline">
            <a:extLst>
              <a:ext uri="{FF2B5EF4-FFF2-40B4-BE49-F238E27FC236}">
                <a16:creationId xmlns:a16="http://schemas.microsoft.com/office/drawing/2014/main" id="{4580D64E-7BC7-476A-8FC1-300C17443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3086" y="1661764"/>
            <a:ext cx="715182" cy="715182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FBA530E-4BF4-44E6-9BA6-3A9B58A35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7</a:t>
            </a:fld>
            <a:endParaRPr lang="bg-BG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713906-3DFA-425F-ABE6-A69DD1E1B85D}"/>
              </a:ext>
            </a:extLst>
          </p:cNvPr>
          <p:cNvSpPr/>
          <p:nvPr/>
        </p:nvSpPr>
        <p:spPr>
          <a:xfrm>
            <a:off x="-2" y="-1"/>
            <a:ext cx="6096002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BEBBAA1-5168-472F-9289-F38E52977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023" y="1442265"/>
            <a:ext cx="1651949" cy="5444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Blue</a:t>
            </a:r>
            <a:endParaRPr lang="bg-BG" sz="4000" dirty="0">
              <a:solidFill>
                <a:schemeClr val="accent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29DD75-2E76-4082-93C9-A97D04C83E0A}"/>
              </a:ext>
            </a:extLst>
          </p:cNvPr>
          <p:cNvSpPr/>
          <p:nvPr/>
        </p:nvSpPr>
        <p:spPr>
          <a:xfrm>
            <a:off x="6096001" y="1"/>
            <a:ext cx="6096002" cy="3429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E9386B5-4C17-4781-A492-7D8A96C7E463}"/>
              </a:ext>
            </a:extLst>
          </p:cNvPr>
          <p:cNvSpPr txBox="1">
            <a:spLocks/>
          </p:cNvSpPr>
          <p:nvPr/>
        </p:nvSpPr>
        <p:spPr>
          <a:xfrm>
            <a:off x="8135065" y="1085985"/>
            <a:ext cx="2017874" cy="900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6"/>
                </a:solidFill>
              </a:rPr>
              <a:t>Orange</a:t>
            </a:r>
            <a:endParaRPr lang="bg-BG" dirty="0">
              <a:solidFill>
                <a:schemeClr val="accent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707638-ACC9-4E9D-AF1C-A3A11711D1B5}"/>
              </a:ext>
            </a:extLst>
          </p:cNvPr>
          <p:cNvSpPr/>
          <p:nvPr/>
        </p:nvSpPr>
        <p:spPr>
          <a:xfrm>
            <a:off x="-3" y="3428998"/>
            <a:ext cx="6096002" cy="34290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742185-EAD8-4BDC-A2CB-E7A2D98D8C58}"/>
              </a:ext>
            </a:extLst>
          </p:cNvPr>
          <p:cNvSpPr txBox="1">
            <a:spLocks/>
          </p:cNvSpPr>
          <p:nvPr/>
        </p:nvSpPr>
        <p:spPr>
          <a:xfrm>
            <a:off x="2222022" y="5148314"/>
            <a:ext cx="1651949" cy="4046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6"/>
                </a:solidFill>
              </a:rPr>
              <a:t>Gold</a:t>
            </a:r>
            <a:endParaRPr lang="bg-BG" dirty="0">
              <a:solidFill>
                <a:schemeClr val="accent6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81A57B-86CC-4AC9-9162-D352DFB52CE1}"/>
              </a:ext>
            </a:extLst>
          </p:cNvPr>
          <p:cNvSpPr/>
          <p:nvPr/>
        </p:nvSpPr>
        <p:spPr>
          <a:xfrm>
            <a:off x="6096001" y="3428999"/>
            <a:ext cx="6096002" cy="3429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7CA3DEA-59DD-4592-94ED-279095128B98}"/>
              </a:ext>
            </a:extLst>
          </p:cNvPr>
          <p:cNvSpPr txBox="1">
            <a:spLocks/>
          </p:cNvSpPr>
          <p:nvPr/>
        </p:nvSpPr>
        <p:spPr>
          <a:xfrm>
            <a:off x="8135065" y="4693125"/>
            <a:ext cx="1651949" cy="900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6"/>
                </a:solidFill>
              </a:rPr>
              <a:t>Green</a:t>
            </a:r>
            <a:endParaRPr lang="bg-BG" dirty="0">
              <a:solidFill>
                <a:schemeClr val="accent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CAEED-3D98-4760-B488-64657AB69D06}"/>
              </a:ext>
            </a:extLst>
          </p:cNvPr>
          <p:cNvSpPr/>
          <p:nvPr/>
        </p:nvSpPr>
        <p:spPr>
          <a:xfrm>
            <a:off x="3548605" y="2675128"/>
            <a:ext cx="5094790" cy="1425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193D250-342C-4F47-8E06-0FFA3FE88436}"/>
              </a:ext>
            </a:extLst>
          </p:cNvPr>
          <p:cNvSpPr txBox="1">
            <a:spLocks/>
          </p:cNvSpPr>
          <p:nvPr/>
        </p:nvSpPr>
        <p:spPr>
          <a:xfrm>
            <a:off x="3655109" y="2862762"/>
            <a:ext cx="4881782" cy="105062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pPr algn="ctr"/>
            <a:r>
              <a:rPr lang="en-US" sz="7200" dirty="0">
                <a:solidFill>
                  <a:schemeClr val="accent6"/>
                </a:solidFill>
              </a:rPr>
              <a:t>True Colors</a:t>
            </a:r>
            <a:endParaRPr lang="bg-BG" sz="7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0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8</a:t>
            </a:fld>
            <a:endParaRPr lang="bg-BG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7EEB4D0-6972-4150-BA52-07AC9617A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929" y="1451786"/>
            <a:ext cx="9144001" cy="19772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Describe a time when you have been in the zone, using your strengths of your color. How could you recreate that in the workplace?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has your color kept you from being skillful in a situation or a group?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Which color do you envy? How would this effect your work?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about your primary color gives you self-confidence?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A41C8E-454E-432E-BD9B-7C237B4E5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 Minute Conversation</a:t>
            </a:r>
          </a:p>
        </p:txBody>
      </p:sp>
    </p:spTree>
    <p:extLst>
      <p:ext uri="{BB962C8B-B14F-4D97-AF65-F5344CB8AC3E}">
        <p14:creationId xmlns:p14="http://schemas.microsoft.com/office/powerpoint/2010/main" val="155578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CB13F18-A32D-40F8-92A2-4CABB04772E8}" type="slidenum">
              <a:rPr lang="bg-BG" smtClean="0"/>
              <a:pPr algn="ctr"/>
              <a:t>9</a:t>
            </a:fld>
            <a:endParaRPr lang="bg-BG" dirty="0"/>
          </a:p>
        </p:txBody>
      </p:sp>
      <p:sp>
        <p:nvSpPr>
          <p:cNvPr id="42" name="TextBox 41"/>
          <p:cNvSpPr txBox="1"/>
          <p:nvPr/>
        </p:nvSpPr>
        <p:spPr>
          <a:xfrm>
            <a:off x="1529846" y="1588101"/>
            <a:ext cx="246545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others towards a common vision or goal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43526" y="1434213"/>
            <a:ext cx="246545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Receive leadership from others as a follower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71199" y="1434213"/>
            <a:ext cx="2465459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The first step of developing your leadership. Which is perceiving your characteristics, feelings, and motives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9846" y="-1"/>
            <a:ext cx="2465458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latin typeface="Franklin Gothic Demi" panose="020B0703020102020204" pitchFamily="34" charset="0"/>
              </a:rPr>
              <a:t>Lead</a:t>
            </a:r>
            <a:endParaRPr lang="en-US" sz="4800" dirty="0">
              <a:latin typeface="Franklin Gothic Demi" panose="020B0703020102020204" pitchFamily="34" charset="0"/>
            </a:endParaRPr>
          </a:p>
          <a:p>
            <a:pPr algn="ctr"/>
            <a:r>
              <a:rPr lang="en-US" sz="2400" dirty="0">
                <a:latin typeface="Franklin Gothic Demi" panose="020B0703020102020204" pitchFamily="34" charset="0"/>
              </a:rPr>
              <a:t>Others</a:t>
            </a:r>
            <a:endParaRPr lang="en-US" sz="10000" dirty="0">
              <a:latin typeface="Franklin Gothic Demi" panose="020B07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78337" y="0"/>
            <a:ext cx="2595836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Receive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From Others</a:t>
            </a:r>
            <a:endParaRPr lang="en-US" sz="5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02837" y="0"/>
            <a:ext cx="2802185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latin typeface="Franklin Gothic Demi" panose="020B0703020102020204" pitchFamily="34" charset="0"/>
              </a:rPr>
              <a:t>Perceive</a:t>
            </a:r>
          </a:p>
          <a:p>
            <a:pPr algn="ctr"/>
            <a:r>
              <a:rPr lang="en-US" sz="2400" dirty="0">
                <a:latin typeface="Franklin Gothic Demi" panose="020B0703020102020204" pitchFamily="34" charset="0"/>
              </a:rPr>
              <a:t>Yourself</a:t>
            </a:r>
            <a:endParaRPr lang="en-US" sz="5400" dirty="0">
              <a:latin typeface="Franklin Gothic Demi" panose="020B0703020102020204" pitchFamily="34" charset="0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7EEB4D0-6972-4150-BA52-07AC9617A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390" y="3947422"/>
            <a:ext cx="9144001" cy="197721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Your colors characteristics </a:t>
            </a:r>
          </a:p>
          <a:p>
            <a:pPr marL="457200" indent="-457200">
              <a:buAutoNum type="arabicPeriod"/>
            </a:pPr>
            <a:r>
              <a:rPr lang="en-US" dirty="0"/>
              <a:t>How your color thrives in teams</a:t>
            </a:r>
          </a:p>
          <a:p>
            <a:pPr marL="457200" indent="-457200">
              <a:buAutoNum type="arabicPeriod"/>
            </a:pPr>
            <a:r>
              <a:rPr lang="en-US" dirty="0"/>
              <a:t>How your color prefers to be supported</a:t>
            </a:r>
          </a:p>
          <a:p>
            <a:r>
              <a:rPr lang="en-US" dirty="0"/>
              <a:t>Presentation examples include, make a skit, do an activity, read off the list, write or draw on notepads, tell a story, just wing it.</a:t>
            </a:r>
          </a:p>
        </p:txBody>
      </p:sp>
      <p:pic>
        <p:nvPicPr>
          <p:cNvPr id="4" name="Graphic 3" descr="Checkbox Checked with solid fill">
            <a:extLst>
              <a:ext uri="{FF2B5EF4-FFF2-40B4-BE49-F238E27FC236}">
                <a16:creationId xmlns:a16="http://schemas.microsoft.com/office/drawing/2014/main" id="{58E0DF6F-DE79-467F-850F-56D3537A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5304" y="84729"/>
            <a:ext cx="914400" cy="914400"/>
          </a:xfrm>
          <a:prstGeom prst="rect">
            <a:avLst/>
          </a:prstGeom>
        </p:spPr>
      </p:pic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AE5D284E-41E7-40F8-9CC6-DEF165B79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6201" y="84729"/>
            <a:ext cx="914400" cy="914400"/>
          </a:xfrm>
          <a:prstGeom prst="rect">
            <a:avLst/>
          </a:prstGeom>
        </p:spPr>
      </p:pic>
      <p:pic>
        <p:nvPicPr>
          <p:cNvPr id="10" name="Graphic 9" descr="Badge Question Mark outline">
            <a:extLst>
              <a:ext uri="{FF2B5EF4-FFF2-40B4-BE49-F238E27FC236}">
                <a16:creationId xmlns:a16="http://schemas.microsoft.com/office/drawing/2014/main" id="{4580D64E-7BC7-476A-8FC1-300C17443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5357" y="184338"/>
            <a:ext cx="715182" cy="715182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FBA530E-4BF4-44E6-9BA6-3A9B58A35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190" y="2921786"/>
            <a:ext cx="9144001" cy="900747"/>
          </a:xfrm>
        </p:spPr>
        <p:txBody>
          <a:bodyPr/>
          <a:lstStyle/>
          <a:p>
            <a:r>
              <a:rPr lang="en-US" dirty="0"/>
              <a:t>Goals: Help team understand…</a:t>
            </a:r>
          </a:p>
        </p:txBody>
      </p:sp>
    </p:spTree>
    <p:extLst>
      <p:ext uri="{BB962C8B-B14F-4D97-AF65-F5344CB8AC3E}">
        <p14:creationId xmlns:p14="http://schemas.microsoft.com/office/powerpoint/2010/main" val="2177703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6DC8"/>
      </a:dk1>
      <a:lt1>
        <a:srgbClr val="992013"/>
      </a:lt1>
      <a:dk2>
        <a:srgbClr val="003287"/>
      </a:dk2>
      <a:lt2>
        <a:srgbClr val="D9D9D9"/>
      </a:lt2>
      <a:accent1>
        <a:srgbClr val="FBFBFB"/>
      </a:accent1>
      <a:accent2>
        <a:srgbClr val="878787"/>
      </a:accent2>
      <a:accent3>
        <a:srgbClr val="FBFBFB"/>
      </a:accent3>
      <a:accent4>
        <a:srgbClr val="FBFBFB"/>
      </a:accent4>
      <a:accent5>
        <a:srgbClr val="F6F6F6"/>
      </a:accent5>
      <a:accent6>
        <a:srgbClr val="292929"/>
      </a:accent6>
      <a:hlink>
        <a:srgbClr val="004C97"/>
      </a:hlink>
      <a:folHlink>
        <a:srgbClr val="F6F6F6"/>
      </a:folHlink>
    </a:clrScheme>
    <a:fontScheme name="Beta Theta Pi">
      <a:majorFont>
        <a:latin typeface="Gotham Bol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8cbd8ab-d96a-444b-a279-4a4cfd39225f">SXTHZTDHAD3H-1976048020-710094</_dlc_DocId>
    <_dlc_DocIdUrl xmlns="a8cbd8ab-d96a-444b-a279-4a4cfd39225f">
      <Url>https://betafdn.sharepoint.com/sites/BetaShare/_layouts/15/DocIdRedir.aspx?ID=SXTHZTDHAD3H-1976048020-710094</Url>
      <Description>SXTHZTDHAD3H-1976048020-710094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BA1A426982D40B31ABD9B01F70DD6" ma:contentTypeVersion="13" ma:contentTypeDescription="Create a new document." ma:contentTypeScope="" ma:versionID="c9509c606127854c5e366b8f992ef95d">
  <xsd:schema xmlns:xsd="http://www.w3.org/2001/XMLSchema" xmlns:xs="http://www.w3.org/2001/XMLSchema" xmlns:p="http://schemas.microsoft.com/office/2006/metadata/properties" xmlns:ns2="a8cbd8ab-d96a-444b-a279-4a4cfd39225f" xmlns:ns3="941fea53-a942-4435-9647-629d79c7757b" targetNamespace="http://schemas.microsoft.com/office/2006/metadata/properties" ma:root="true" ma:fieldsID="41e32c1770c9879688ade43826d0bf4d" ns2:_="" ns3:_="">
    <xsd:import namespace="a8cbd8ab-d96a-444b-a279-4a4cfd39225f"/>
    <xsd:import namespace="941fea53-a942-4435-9647-629d79c775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bd8ab-d96a-444b-a279-4a4cfd39225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fea53-a942-4435-9647-629d79c775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1B4653-DB49-449A-A533-B1697597A138}">
  <ds:schemaRefs>
    <ds:schemaRef ds:uri="http://schemas.microsoft.com/office/2006/metadata/properties"/>
    <ds:schemaRef ds:uri="http://schemas.microsoft.com/office/infopath/2007/PartnerControls"/>
    <ds:schemaRef ds:uri="a8cbd8ab-d96a-444b-a279-4a4cfd39225f"/>
  </ds:schemaRefs>
</ds:datastoreItem>
</file>

<file path=customXml/itemProps2.xml><?xml version="1.0" encoding="utf-8"?>
<ds:datastoreItem xmlns:ds="http://schemas.openxmlformats.org/officeDocument/2006/customXml" ds:itemID="{0E339652-2AC9-49F9-A1C5-8D6D604F0D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60FD1-24A6-4E9C-AA56-0AB5528E7FE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8DBD14D-C01D-4628-A43F-A02373AA64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cbd8ab-d96a-444b-a279-4a4cfd39225f"/>
    <ds:schemaRef ds:uri="941fea53-a942-4435-9647-629d79c77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6788</TotalTime>
  <Words>628</Words>
  <Application>Microsoft Office PowerPoint</Application>
  <PresentationFormat>Widescreen</PresentationFormat>
  <Paragraphs>120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Franklin Gothic Demi</vt:lpstr>
      <vt:lpstr>Helvetica LT Std</vt:lpstr>
      <vt:lpstr>Times New Roman</vt:lpstr>
      <vt:lpstr>Office Theme</vt:lpstr>
      <vt:lpstr>PowerPoint Presentation</vt:lpstr>
      <vt:lpstr>Why is your leadership style important? </vt:lpstr>
      <vt:lpstr>Team Formation (Tuckman Model)</vt:lpstr>
      <vt:lpstr>4 Phases</vt:lpstr>
      <vt:lpstr>4 Phases</vt:lpstr>
      <vt:lpstr>PowerPoint Presentation</vt:lpstr>
      <vt:lpstr>Blue</vt:lpstr>
      <vt:lpstr>10 Minute Conversation</vt:lpstr>
      <vt:lpstr>Goals: Help team understand…</vt:lpstr>
      <vt:lpstr>Blue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hahopc</dc:creator>
  <cp:lastModifiedBy>Elon Kline</cp:lastModifiedBy>
  <cp:revision>546</cp:revision>
  <dcterms:created xsi:type="dcterms:W3CDTF">2014-03-05T21:35:40Z</dcterms:created>
  <dcterms:modified xsi:type="dcterms:W3CDTF">2022-02-06T03:31:45Z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0x010100100BA1A426982D40B31ABD9B01F70DD6</vt:lpwstr>
  </property>
  <property fmtid="{D5CDD505-2E9C-101B-9397-08002B2CF9AE}" pid="3" name="Order">
    <vt:r8>4543000</vt:r8>
  </property>
  <property fmtid="{D5CDD505-2E9C-101B-9397-08002B2CF9AE}" pid="4" name="_dlc_DocIdItemGuid">
    <vt:lpwstr>bad84704-17b2-5990-a312-797283037646</vt:lpwstr>
  </property>
</Properties>
</file>